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67" r:id="rId5"/>
    <p:sldId id="268" r:id="rId6"/>
    <p:sldId id="278" r:id="rId7"/>
    <p:sldId id="293" r:id="rId8"/>
    <p:sldId id="294" r:id="rId9"/>
    <p:sldId id="295" r:id="rId10"/>
    <p:sldId id="296" r:id="rId11"/>
    <p:sldId id="290" r:id="rId12"/>
    <p:sldId id="292" r:id="rId13"/>
    <p:sldId id="291" r:id="rId14"/>
    <p:sldId id="297" r:id="rId15"/>
    <p:sldId id="29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34" autoAdjust="0"/>
    <p:restoredTop sz="94660"/>
  </p:normalViewPr>
  <p:slideViewPr>
    <p:cSldViewPr snapToGrid="0">
      <p:cViewPr>
        <p:scale>
          <a:sx n="100" d="100"/>
          <a:sy n="100" d="100"/>
        </p:scale>
        <p:origin x="-180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https://d.docs.live.net/7e9d9d70d927bc35/Documents/GEO/GEO%20data%20and%20analyses/Case%20finding%20rankings%20by%20district/GEO%20suspects-patients%20supervision%20data%202011-2015%20v01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https://d.docs.live.net/7e9d9d70d927bc35/Documents/GEO/GEO%20data%20and%20analyses/Case%20finding%20rankings%20by%20district/GEO%20suspects-patients%20supervision%20data%202011-2015%20v01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https://d.docs.live.net/7e9d9d70d927bc35/Documents/GEO/GEO%20data%20and%20analyses/Case%20finding%20rankings%20by%20district/GEO%20suspects-patients%20supervision%20data%202011-2015%20v01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https://d.docs.live.net/7e9d9d70d927bc35/Documents/GEO/GEO%20data%20and%20analyses/Case%20finding%20rankings%20by%20district/GEO%20suspects-patients%20supervision%20data%202011-2015%20v0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37108145770078"/>
          <c:y val="3.283336678560634E-2"/>
          <c:w val="0.84578373057000544"/>
          <c:h val="0.87745703759741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735-4EE1-8EAB-9D510B0BE7B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735-4EE1-8EAB-9D510B0BE7BD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735-4EE1-8EAB-9D510B0BE7BD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735-4EE1-8EAB-9D510B0BE7BD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735-4EE1-8EAB-9D510B0BE7BD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735-4EE1-8EAB-9D510B0BE7BD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2735-4EE1-8EAB-9D510B0BE7BD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2735-4EE1-8EAB-9D510B0BE7BD}"/>
              </c:ext>
            </c:extLst>
          </c:dPt>
          <c:dPt>
            <c:idx val="3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2735-4EE1-8EAB-9D510B0BE7BD}"/>
              </c:ext>
            </c:extLst>
          </c:dPt>
          <c:dPt>
            <c:idx val="4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2735-4EE1-8EAB-9D510B0BE7BD}"/>
              </c:ext>
            </c:extLst>
          </c:dPt>
          <c:dPt>
            <c:idx val="5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2735-4EE1-8EAB-9D510B0BE7BD}"/>
              </c:ext>
            </c:extLst>
          </c:dPt>
          <c:dPt>
            <c:idx val="5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2735-4EE1-8EAB-9D510B0BE7B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'Graphs 2015'!$D$176:$H$176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'Graphs 2015'!$D$179:$H$179</c:f>
              <c:numCache>
                <c:formatCode>0.0</c:formatCode>
                <c:ptCount val="5"/>
                <c:pt idx="0">
                  <c:v>2.9959785522788205</c:v>
                </c:pt>
                <c:pt idx="1">
                  <c:v>3.5181586860976175</c:v>
                </c:pt>
                <c:pt idx="2">
                  <c:v>4.1275217932752177</c:v>
                </c:pt>
                <c:pt idx="3">
                  <c:v>4.7824730572887129</c:v>
                </c:pt>
                <c:pt idx="4">
                  <c:v>5.0716992130574177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2735-4EE1-8EAB-9D510B0BE7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23113728"/>
        <c:axId val="23115264"/>
      </c:barChart>
      <c:catAx>
        <c:axId val="23113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115264"/>
        <c:crosses val="autoZero"/>
        <c:auto val="1"/>
        <c:lblAlgn val="ctr"/>
        <c:lblOffset val="100"/>
        <c:noMultiLvlLbl val="0"/>
      </c:catAx>
      <c:valAx>
        <c:axId val="23115264"/>
        <c:scaling>
          <c:orientation val="minMax"/>
          <c:max val="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/>
                  <a:t>Suspects per 1 TB case</a:t>
                </a:r>
              </a:p>
            </c:rich>
          </c:tx>
          <c:layout>
            <c:manualLayout>
              <c:xMode val="edge"/>
              <c:yMode val="edge"/>
              <c:x val="2.300075782575314E-2"/>
              <c:y val="0.2533746744556944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113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43091895436043"/>
          <c:y val="3.283336678560634E-2"/>
          <c:w val="0.83472393193777406"/>
          <c:h val="0.87745703759741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2EF-4065-A5B1-C10A723E54C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2EF-4065-A5B1-C10A723E54CB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2EF-4065-A5B1-C10A723E54CB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2EF-4065-A5B1-C10A723E54CB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2EF-4065-A5B1-C10A723E54CB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2EF-4065-A5B1-C10A723E54CB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2EF-4065-A5B1-C10A723E54CB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E2EF-4065-A5B1-C10A723E54CB}"/>
              </c:ext>
            </c:extLst>
          </c:dPt>
          <c:dPt>
            <c:idx val="3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E2EF-4065-A5B1-C10A723E54CB}"/>
              </c:ext>
            </c:extLst>
          </c:dPt>
          <c:dPt>
            <c:idx val="4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E2EF-4065-A5B1-C10A723E54CB}"/>
              </c:ext>
            </c:extLst>
          </c:dPt>
          <c:dPt>
            <c:idx val="5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E2EF-4065-A5B1-C10A723E54CB}"/>
              </c:ext>
            </c:extLst>
          </c:dPt>
          <c:dPt>
            <c:idx val="5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E2EF-4065-A5B1-C10A723E54C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'Graphs 2015'!$D$214:$H$214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'Graphs 2015'!$D$217:$H$217</c:f>
              <c:numCache>
                <c:formatCode>0.0</c:formatCode>
                <c:ptCount val="5"/>
                <c:pt idx="0">
                  <c:v>0.77636282394995537</c:v>
                </c:pt>
                <c:pt idx="1">
                  <c:v>1.2049502660189684</c:v>
                </c:pt>
                <c:pt idx="2">
                  <c:v>1.2012453300124533</c:v>
                </c:pt>
                <c:pt idx="3">
                  <c:v>1.3417470221213841</c:v>
                </c:pt>
                <c:pt idx="4">
                  <c:v>1.6120664529291753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E2EF-4065-A5B1-C10A723E54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22987904"/>
        <c:axId val="22989440"/>
      </c:barChart>
      <c:catAx>
        <c:axId val="22987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989440"/>
        <c:crosses val="autoZero"/>
        <c:auto val="1"/>
        <c:lblAlgn val="ctr"/>
        <c:lblOffset val="100"/>
        <c:noMultiLvlLbl val="0"/>
      </c:catAx>
      <c:valAx>
        <c:axId val="22989440"/>
        <c:scaling>
          <c:orientation val="minMax"/>
          <c:max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/>
                  <a:t>Contacts per 1 TB case</a:t>
                </a:r>
              </a:p>
            </c:rich>
          </c:tx>
          <c:layout>
            <c:manualLayout>
              <c:xMode val="edge"/>
              <c:yMode val="edge"/>
              <c:x val="2.1536971080844274E-2"/>
              <c:y val="0.2689800519800580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987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495233489373758"/>
          <c:y val="3.283336678560634E-2"/>
          <c:w val="0.7472023063306712"/>
          <c:h val="0.8979232484209664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B2AF-42C7-914D-828654EA41E5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B2AF-42C7-914D-828654EA41E5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B2AF-42C7-914D-828654EA41E5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B2AF-42C7-914D-828654EA41E5}"/>
              </c:ext>
            </c:extLst>
          </c:dPt>
          <c:dPt>
            <c:idx val="1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B2AF-42C7-914D-828654EA41E5}"/>
              </c:ext>
            </c:extLst>
          </c:dPt>
          <c:dPt>
            <c:idx val="2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B2AF-42C7-914D-828654EA41E5}"/>
              </c:ext>
            </c:extLst>
          </c:dPt>
          <c:dPt>
            <c:idx val="2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B2AF-42C7-914D-828654EA41E5}"/>
              </c:ext>
            </c:extLst>
          </c:dPt>
          <c:dPt>
            <c:idx val="3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B2AF-42C7-914D-828654EA41E5}"/>
              </c:ext>
            </c:extLst>
          </c:dPt>
          <c:dPt>
            <c:idx val="3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B2AF-42C7-914D-828654EA41E5}"/>
              </c:ext>
            </c:extLst>
          </c:dPt>
          <c:dPt>
            <c:idx val="4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B2AF-42C7-914D-828654EA41E5}"/>
              </c:ext>
            </c:extLst>
          </c:dPt>
          <c:dPt>
            <c:idx val="5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5-B2AF-42C7-914D-828654EA41E5}"/>
              </c:ext>
            </c:extLst>
          </c:dPt>
          <c:dPt>
            <c:idx val="5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7-B2AF-42C7-914D-828654EA41E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'Graphs 2015'!$C$132:$C$142</c:f>
              <c:strCache>
                <c:ptCount val="11"/>
                <c:pt idx="0">
                  <c:v>Poti</c:v>
                </c:pt>
                <c:pt idx="1">
                  <c:v>Ajara</c:v>
                </c:pt>
                <c:pt idx="2">
                  <c:v>Shida-Kartli</c:v>
                </c:pt>
                <c:pt idx="3">
                  <c:v>Samegrelo - Z.Svaneti</c:v>
                </c:pt>
                <c:pt idx="4">
                  <c:v>Imereti-1</c:v>
                </c:pt>
                <c:pt idx="5">
                  <c:v>Guria</c:v>
                </c:pt>
                <c:pt idx="6">
                  <c:v>Samtskhe-Javakheti</c:v>
                </c:pt>
                <c:pt idx="7">
                  <c:v>Imereti-2</c:v>
                </c:pt>
                <c:pt idx="8">
                  <c:v>Mtskheta-Mtianeti</c:v>
                </c:pt>
                <c:pt idx="9">
                  <c:v>Kvemo-Kartli</c:v>
                </c:pt>
                <c:pt idx="10">
                  <c:v>Kakheti</c:v>
                </c:pt>
              </c:strCache>
            </c:strRef>
          </c:cat>
          <c:val>
            <c:numRef>
              <c:f>'Graphs 2015'!$D$132:$D$142</c:f>
              <c:numCache>
                <c:formatCode>0</c:formatCode>
                <c:ptCount val="11"/>
                <c:pt idx="0">
                  <c:v>4</c:v>
                </c:pt>
                <c:pt idx="1">
                  <c:v>16</c:v>
                </c:pt>
                <c:pt idx="2">
                  <c:v>18</c:v>
                </c:pt>
                <c:pt idx="3">
                  <c:v>20</c:v>
                </c:pt>
                <c:pt idx="4">
                  <c:v>23</c:v>
                </c:pt>
                <c:pt idx="5">
                  <c:v>24</c:v>
                </c:pt>
                <c:pt idx="6">
                  <c:v>24</c:v>
                </c:pt>
                <c:pt idx="7">
                  <c:v>26</c:v>
                </c:pt>
                <c:pt idx="8">
                  <c:v>33</c:v>
                </c:pt>
                <c:pt idx="9">
                  <c:v>37</c:v>
                </c:pt>
                <c:pt idx="10">
                  <c:v>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B2AF-42C7-914D-828654EA41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23644416"/>
        <c:axId val="23646208"/>
      </c:barChart>
      <c:catAx>
        <c:axId val="23644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646208"/>
        <c:crosses val="autoZero"/>
        <c:auto val="1"/>
        <c:lblAlgn val="ctr"/>
        <c:lblOffset val="100"/>
        <c:noMultiLvlLbl val="0"/>
      </c:catAx>
      <c:valAx>
        <c:axId val="23646208"/>
        <c:scaling>
          <c:orientation val="minMax"/>
          <c:max val="4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644416"/>
        <c:crosses val="autoZero"/>
        <c:crossBetween val="between"/>
        <c:majorUnit val="10"/>
        <c:min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89906611597734"/>
          <c:y val="4.5342943196051543E-3"/>
          <c:w val="0.86722210426317292"/>
          <c:h val="0.9668439345620177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66DE-4080-AE4D-4CF4A5C26E3B}"/>
              </c:ext>
            </c:extLst>
          </c:dPt>
          <c:dPt>
            <c:idx val="1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66DE-4080-AE4D-4CF4A5C26E3B}"/>
              </c:ext>
            </c:extLst>
          </c:dPt>
          <c:dPt>
            <c:idx val="2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66DE-4080-AE4D-4CF4A5C26E3B}"/>
              </c:ext>
            </c:extLst>
          </c:dPt>
          <c:dPt>
            <c:idx val="2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66DE-4080-AE4D-4CF4A5C26E3B}"/>
              </c:ext>
            </c:extLst>
          </c:dPt>
          <c:dPt>
            <c:idx val="3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66DE-4080-AE4D-4CF4A5C26E3B}"/>
              </c:ext>
            </c:extLst>
          </c:dPt>
          <c:dPt>
            <c:idx val="3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66DE-4080-AE4D-4CF4A5C26E3B}"/>
              </c:ext>
            </c:extLst>
          </c:dPt>
          <c:dPt>
            <c:idx val="3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66DE-4080-AE4D-4CF4A5C26E3B}"/>
              </c:ext>
            </c:extLst>
          </c:dPt>
          <c:dPt>
            <c:idx val="3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66DE-4080-AE4D-4CF4A5C26E3B}"/>
              </c:ext>
            </c:extLst>
          </c:dPt>
          <c:dPt>
            <c:idx val="3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66DE-4080-AE4D-4CF4A5C26E3B}"/>
              </c:ext>
            </c:extLst>
          </c:dPt>
          <c:dPt>
            <c:idx val="4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66DE-4080-AE4D-4CF4A5C26E3B}"/>
              </c:ext>
            </c:extLst>
          </c:dPt>
          <c:dPt>
            <c:idx val="4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5-66DE-4080-AE4D-4CF4A5C26E3B}"/>
              </c:ext>
            </c:extLst>
          </c:dPt>
          <c:dPt>
            <c:idx val="4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7-66DE-4080-AE4D-4CF4A5C26E3B}"/>
              </c:ext>
            </c:extLst>
          </c:dPt>
          <c:dPt>
            <c:idx val="4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9-66DE-4080-AE4D-4CF4A5C26E3B}"/>
              </c:ext>
            </c:extLst>
          </c:dPt>
          <c:dPt>
            <c:idx val="5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B-66DE-4080-AE4D-4CF4A5C26E3B}"/>
              </c:ext>
            </c:extLst>
          </c:dPt>
          <c:dPt>
            <c:idx val="5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D-66DE-4080-AE4D-4CF4A5C26E3B}"/>
              </c:ext>
            </c:extLst>
          </c:dPt>
          <c:dPt>
            <c:idx val="5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F-66DE-4080-AE4D-4CF4A5C26E3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'Graphs 2015'!$C$8:$C$57</c:f>
              <c:strCache>
                <c:ptCount val="50"/>
                <c:pt idx="0">
                  <c:v>Poti</c:v>
                </c:pt>
                <c:pt idx="1">
                  <c:v>Borjomi</c:v>
                </c:pt>
                <c:pt idx="2">
                  <c:v>Kharagauli</c:v>
                </c:pt>
                <c:pt idx="3">
                  <c:v>Kareli</c:v>
                </c:pt>
                <c:pt idx="4">
                  <c:v>Lanchkhuti</c:v>
                </c:pt>
                <c:pt idx="5">
                  <c:v>Khelvachauri</c:v>
                </c:pt>
                <c:pt idx="6">
                  <c:v>Khobi</c:v>
                </c:pt>
                <c:pt idx="7">
                  <c:v>Gori</c:v>
                </c:pt>
                <c:pt idx="8">
                  <c:v>Kobuleti</c:v>
                </c:pt>
                <c:pt idx="9">
                  <c:v>Zugdidi</c:v>
                </c:pt>
                <c:pt idx="10">
                  <c:v>Kutaisi</c:v>
                </c:pt>
                <c:pt idx="11">
                  <c:v>Sachkhere</c:v>
                </c:pt>
                <c:pt idx="12">
                  <c:v>Tkibuli</c:v>
                </c:pt>
                <c:pt idx="13">
                  <c:v>Batumi</c:v>
                </c:pt>
                <c:pt idx="14">
                  <c:v>Sighnaghi</c:v>
                </c:pt>
                <c:pt idx="15">
                  <c:v>Samtredia</c:v>
                </c:pt>
                <c:pt idx="16">
                  <c:v>Ninotsminda</c:v>
                </c:pt>
                <c:pt idx="17">
                  <c:v>Abasha</c:v>
                </c:pt>
                <c:pt idx="18">
                  <c:v>Vani</c:v>
                </c:pt>
                <c:pt idx="19">
                  <c:v>Keda</c:v>
                </c:pt>
                <c:pt idx="20">
                  <c:v>Khoni</c:v>
                </c:pt>
                <c:pt idx="21">
                  <c:v>Tetritskaro</c:v>
                </c:pt>
                <c:pt idx="22">
                  <c:v>Chkhorotsku</c:v>
                </c:pt>
                <c:pt idx="23">
                  <c:v>Rustavi</c:v>
                </c:pt>
                <c:pt idx="24">
                  <c:v>Dusheti</c:v>
                </c:pt>
                <c:pt idx="25">
                  <c:v>Tskhaltubo</c:v>
                </c:pt>
                <c:pt idx="26">
                  <c:v>Kvareli</c:v>
                </c:pt>
                <c:pt idx="27">
                  <c:v>Martvili</c:v>
                </c:pt>
                <c:pt idx="28">
                  <c:v>Tsalenjikha</c:v>
                </c:pt>
                <c:pt idx="29">
                  <c:v>Khulo</c:v>
                </c:pt>
                <c:pt idx="30">
                  <c:v>Akhmeta</c:v>
                </c:pt>
                <c:pt idx="31">
                  <c:v>Akhaltsikhe</c:v>
                </c:pt>
                <c:pt idx="32">
                  <c:v>Marneuli</c:v>
                </c:pt>
                <c:pt idx="33">
                  <c:v>Telavi</c:v>
                </c:pt>
                <c:pt idx="34">
                  <c:v>Baghdati</c:v>
                </c:pt>
                <c:pt idx="35">
                  <c:v>Terjola</c:v>
                </c:pt>
                <c:pt idx="36">
                  <c:v>Sagarejo</c:v>
                </c:pt>
                <c:pt idx="37">
                  <c:v>Kaspi</c:v>
                </c:pt>
                <c:pt idx="38">
                  <c:v>Dedoflistskaro</c:v>
                </c:pt>
                <c:pt idx="39">
                  <c:v>Lagodekhi</c:v>
                </c:pt>
                <c:pt idx="40">
                  <c:v>Zestafoni</c:v>
                </c:pt>
                <c:pt idx="41">
                  <c:v>Senaki</c:v>
                </c:pt>
                <c:pt idx="42">
                  <c:v>Chiatura</c:v>
                </c:pt>
                <c:pt idx="43">
                  <c:v>Bolnisi</c:v>
                </c:pt>
                <c:pt idx="44">
                  <c:v>Mtskheta</c:v>
                </c:pt>
                <c:pt idx="45">
                  <c:v>Akhalkalaki</c:v>
                </c:pt>
                <c:pt idx="46">
                  <c:v>Gardabani</c:v>
                </c:pt>
                <c:pt idx="47">
                  <c:v>Ozurgeti</c:v>
                </c:pt>
                <c:pt idx="48">
                  <c:v>Gurjaani</c:v>
                </c:pt>
                <c:pt idx="49">
                  <c:v>Khashuri</c:v>
                </c:pt>
              </c:strCache>
            </c:strRef>
          </c:cat>
          <c:val>
            <c:numRef>
              <c:f>'Graphs 2015'!$D$8:$D$57</c:f>
              <c:numCache>
                <c:formatCode>0</c:formatCode>
                <c:ptCount val="50"/>
                <c:pt idx="0">
                  <c:v>59</c:v>
                </c:pt>
                <c:pt idx="1">
                  <c:v>67</c:v>
                </c:pt>
                <c:pt idx="2">
                  <c:v>75</c:v>
                </c:pt>
                <c:pt idx="3">
                  <c:v>77</c:v>
                </c:pt>
                <c:pt idx="4">
                  <c:v>82</c:v>
                </c:pt>
                <c:pt idx="5">
                  <c:v>84</c:v>
                </c:pt>
                <c:pt idx="6">
                  <c:v>88</c:v>
                </c:pt>
                <c:pt idx="7">
                  <c:v>90</c:v>
                </c:pt>
                <c:pt idx="8">
                  <c:v>92</c:v>
                </c:pt>
                <c:pt idx="9">
                  <c:v>94</c:v>
                </c:pt>
                <c:pt idx="10">
                  <c:v>95</c:v>
                </c:pt>
                <c:pt idx="11">
                  <c:v>99</c:v>
                </c:pt>
                <c:pt idx="12">
                  <c:v>99</c:v>
                </c:pt>
                <c:pt idx="13">
                  <c:v>100</c:v>
                </c:pt>
                <c:pt idx="14">
                  <c:v>104</c:v>
                </c:pt>
                <c:pt idx="15">
                  <c:v>104</c:v>
                </c:pt>
                <c:pt idx="16">
                  <c:v>105</c:v>
                </c:pt>
                <c:pt idx="17">
                  <c:v>108</c:v>
                </c:pt>
                <c:pt idx="18">
                  <c:v>116</c:v>
                </c:pt>
                <c:pt idx="19">
                  <c:v>116</c:v>
                </c:pt>
                <c:pt idx="20">
                  <c:v>118</c:v>
                </c:pt>
                <c:pt idx="21">
                  <c:v>127</c:v>
                </c:pt>
                <c:pt idx="22">
                  <c:v>127</c:v>
                </c:pt>
                <c:pt idx="23">
                  <c:v>132</c:v>
                </c:pt>
                <c:pt idx="24">
                  <c:v>133</c:v>
                </c:pt>
                <c:pt idx="25">
                  <c:v>134</c:v>
                </c:pt>
                <c:pt idx="26">
                  <c:v>134</c:v>
                </c:pt>
                <c:pt idx="27">
                  <c:v>140</c:v>
                </c:pt>
                <c:pt idx="28">
                  <c:v>141</c:v>
                </c:pt>
                <c:pt idx="29">
                  <c:v>144</c:v>
                </c:pt>
                <c:pt idx="30">
                  <c:v>148</c:v>
                </c:pt>
                <c:pt idx="31">
                  <c:v>156</c:v>
                </c:pt>
                <c:pt idx="32">
                  <c:v>160</c:v>
                </c:pt>
                <c:pt idx="33">
                  <c:v>163</c:v>
                </c:pt>
                <c:pt idx="34">
                  <c:v>164</c:v>
                </c:pt>
                <c:pt idx="35">
                  <c:v>168</c:v>
                </c:pt>
                <c:pt idx="36">
                  <c:v>169</c:v>
                </c:pt>
                <c:pt idx="37">
                  <c:v>171</c:v>
                </c:pt>
                <c:pt idx="38">
                  <c:v>175</c:v>
                </c:pt>
                <c:pt idx="39">
                  <c:v>176</c:v>
                </c:pt>
                <c:pt idx="40">
                  <c:v>180</c:v>
                </c:pt>
                <c:pt idx="41">
                  <c:v>183</c:v>
                </c:pt>
                <c:pt idx="42">
                  <c:v>186</c:v>
                </c:pt>
                <c:pt idx="43">
                  <c:v>188</c:v>
                </c:pt>
                <c:pt idx="44">
                  <c:v>194</c:v>
                </c:pt>
                <c:pt idx="45">
                  <c:v>194</c:v>
                </c:pt>
                <c:pt idx="46">
                  <c:v>200</c:v>
                </c:pt>
                <c:pt idx="47">
                  <c:v>201</c:v>
                </c:pt>
                <c:pt idx="48">
                  <c:v>206</c:v>
                </c:pt>
                <c:pt idx="49">
                  <c:v>209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0-66DE-4080-AE4D-4CF4A5C26E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27904640"/>
        <c:axId val="31592832"/>
      </c:barChart>
      <c:catAx>
        <c:axId val="27904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592832"/>
        <c:crosses val="autoZero"/>
        <c:auto val="1"/>
        <c:lblAlgn val="ctr"/>
        <c:lblOffset val="100"/>
        <c:noMultiLvlLbl val="0"/>
      </c:catAx>
      <c:valAx>
        <c:axId val="31592832"/>
        <c:scaling>
          <c:orientation val="minMax"/>
          <c:max val="21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904640"/>
        <c:crosses val="autoZero"/>
        <c:crossBetween val="between"/>
        <c:majorUnit val="50"/>
        <c:min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91099-7EBE-4D12-B880-CCA6B38B92A6}" type="datetimeFigureOut">
              <a:rPr lang="en-US" smtClean="0"/>
              <a:t>2/20/2019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36C10-A9D4-4995-9BAF-95FBD77A72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21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F4299-1721-48C6-878D-74296BE00D21}" type="datetimeFigureOut">
              <a:rPr lang="en-US" smtClean="0"/>
              <a:t>2/20/2019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EF9EC-8318-4FF6-847E-A85BBD2B7E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195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61254"/>
            <a:ext cx="8226490" cy="308376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386585"/>
            <a:ext cx="8229600" cy="13716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97914-0D2F-4A2B-BB2D-AAEE11821B20}" type="datetime1">
              <a:rPr lang="en-US" smtClean="0"/>
              <a:t>2/20/2019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50680" y="365125"/>
            <a:ext cx="164592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65125"/>
            <a:ext cx="7624664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EE79-FF7E-4ABC-A808-7D4818CAE77E}" type="datetime1">
              <a:rPr lang="en-US" smtClean="0"/>
              <a:t>2/20/2019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0598A-AA2E-45DC-BB33-B3A99355366A}" type="datetime1">
              <a:rPr lang="en-US" smtClean="0"/>
              <a:t>2/20/2019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65176"/>
            <a:ext cx="8229600" cy="3081528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648" y="3388268"/>
            <a:ext cx="8229600" cy="13716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297AF-131B-44BB-AAD9-73905BAEFEFD}" type="datetime1">
              <a:rPr lang="en-US" smtClean="0"/>
              <a:t>2/20/2019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1" y="1828800"/>
            <a:ext cx="4572000" cy="43481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599" y="1828800"/>
            <a:ext cx="4572000" cy="43481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9E350-DEFF-44B9-99D4-A0E0446956A8}" type="datetime1">
              <a:rPr lang="en-US" smtClean="0"/>
              <a:t>2/20/2019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8448" y="1627258"/>
            <a:ext cx="45720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8448" y="2373284"/>
            <a:ext cx="4572000" cy="3840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7648" y="1627258"/>
            <a:ext cx="45720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7648" y="2373284"/>
            <a:ext cx="4572000" cy="3840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C16E-B684-426D-9B92-16DBDE06A227}" type="datetime1">
              <a:rPr lang="en-US" smtClean="0"/>
              <a:t>2/20/2019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4DBBE-BFA0-42D1-A740-CBA731D795DE}" type="datetime1">
              <a:rPr lang="en-US" smtClean="0"/>
              <a:t>2/20/2019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3CBE-27F6-450C-83D8-8B3DABFEABD3}" type="datetime1">
              <a:rPr lang="en-US" smtClean="0"/>
              <a:t>2/20/2019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9330" y="457200"/>
            <a:ext cx="3603070" cy="15544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490" y="685800"/>
            <a:ext cx="61022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9330" y="2101850"/>
            <a:ext cx="3603070" cy="18288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CBB4E-DE2A-4DF6-A5F6-2014BDD8205C}" type="datetime1">
              <a:rPr lang="en-US" smtClean="0"/>
              <a:t>2/20/2019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2712" y="457200"/>
            <a:ext cx="3602736" cy="15544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-1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82712" y="2101850"/>
            <a:ext cx="3602736" cy="1828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62303"/>
            <a:ext cx="960120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799"/>
            <a:ext cx="9601200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85492"/>
            <a:ext cx="60990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19253" y="6385492"/>
            <a:ext cx="98204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fld id="{977AADC7-FC55-484F-BE95-708D27757AA2}" type="datetime1">
              <a:rPr lang="en-US" smtClean="0"/>
              <a:t>2/20/2019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3532" y="6385492"/>
            <a:ext cx="82886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599" y="261254"/>
            <a:ext cx="11358623" cy="3708862"/>
          </a:xfrm>
        </p:spPr>
        <p:txBody>
          <a:bodyPr>
            <a:normAutofit fontScale="90000"/>
          </a:bodyPr>
          <a:lstStyle/>
          <a:p>
            <a:r>
              <a:rPr lang="ka-GE" sz="3600" dirty="0" smtClean="0"/>
              <a:t>საქართველო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ka-GE" sz="4800" dirty="0" smtClean="0"/>
              <a:t>აქტიური ტუბერკულოზის სკრინინგი და ლატენტური ტუბერკულოზური ინფექციის (ლტბი) მართვა </a:t>
            </a:r>
            <a:r>
              <a:rPr lang="en-US" sz="4800" dirty="0"/>
              <a:t/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3259" y="4844996"/>
            <a:ext cx="10750953" cy="1371600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31 </a:t>
            </a:r>
            <a:r>
              <a:rPr lang="ka-GE" dirty="0" smtClean="0"/>
              <a:t>მაისი </a:t>
            </a:r>
            <a:r>
              <a:rPr lang="en-US" dirty="0" smtClean="0"/>
              <a:t>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87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07" y="202558"/>
            <a:ext cx="11794602" cy="630819"/>
          </a:xfrm>
        </p:spPr>
        <p:txBody>
          <a:bodyPr>
            <a:noAutofit/>
          </a:bodyPr>
          <a:lstStyle/>
          <a:p>
            <a:r>
              <a:rPr lang="en-US" sz="2800" dirty="0"/>
              <a:t>SI 2.5. </a:t>
            </a:r>
            <a:r>
              <a:rPr lang="ka-GE" sz="2800" dirty="0" smtClean="0"/>
              <a:t>ტბ პრევენციული მკურნალობა და ვაქცინაცია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516" y="1024359"/>
            <a:ext cx="11626769" cy="5521125"/>
          </a:xfrm>
        </p:spPr>
        <p:txBody>
          <a:bodyPr>
            <a:noAutofit/>
          </a:bodyPr>
          <a:lstStyle/>
          <a:p>
            <a:pPr marL="0" indent="0">
              <a:spcBef>
                <a:spcPts val="1500"/>
              </a:spcBef>
              <a:buNone/>
            </a:pPr>
            <a:r>
              <a:rPr lang="ka-GE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ესგ</a:t>
            </a:r>
            <a:r>
              <a:rPr lang="en-US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ka-GE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სისტემატურ სკრინინგს </a:t>
            </a:r>
            <a:r>
              <a:rPr lang="ka-GE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ლატენტური </a:t>
            </a:r>
            <a:r>
              <a:rPr lang="ka-GE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ტბ გამოსავლენად </a:t>
            </a:r>
            <a:r>
              <a:rPr lang="ka-GE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და სამკურნალოდ საქართველოში </a:t>
            </a:r>
            <a:r>
              <a:rPr lang="ka-GE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ექვემდებარება </a:t>
            </a:r>
            <a:r>
              <a:rPr lang="ka-GE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</a:t>
            </a:r>
            <a:r>
              <a:rPr lang="ka-GE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ჯგუფი </a:t>
            </a:r>
            <a:r>
              <a:rPr lang="en-US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24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spcBef>
                <a:spcPts val="1500"/>
              </a:spcBef>
              <a:buFont typeface="+mj-lt"/>
              <a:buAutoNum type="arabicPeriod"/>
            </a:pPr>
            <a:r>
              <a:rPr lang="ka-GE" sz="2400" dirty="0" smtClean="0"/>
              <a:t>აივ ინფიცირებულები</a:t>
            </a:r>
            <a:endParaRPr lang="en-US" sz="2400" dirty="0"/>
          </a:p>
          <a:p>
            <a:pPr marL="457200" indent="-457200">
              <a:spcBef>
                <a:spcPts val="1500"/>
              </a:spcBef>
              <a:buFont typeface="+mj-lt"/>
              <a:buAutoNum type="arabicPeriod"/>
            </a:pPr>
            <a:r>
              <a:rPr lang="ka-GE" sz="2400" dirty="0" smtClean="0"/>
              <a:t>ფილტვის ტბ დაავადებულთა კონტაქტები (ბავშვები და მოზრდილები)</a:t>
            </a:r>
            <a:endParaRPr lang="en-US" sz="2400" dirty="0"/>
          </a:p>
          <a:p>
            <a:pPr marL="457200" indent="-457200">
              <a:spcBef>
                <a:spcPts val="1500"/>
              </a:spcBef>
              <a:buFont typeface="+mj-lt"/>
              <a:buAutoNum type="arabicPeriod"/>
            </a:pPr>
            <a:r>
              <a:rPr lang="ka-GE" sz="2400" dirty="0" smtClean="0"/>
              <a:t>პენიტენციურ დაწესებულებებში მყოფი პირები</a:t>
            </a:r>
            <a:r>
              <a:rPr lang="en-US" sz="2400" dirty="0" smtClean="0"/>
              <a:t> </a:t>
            </a:r>
            <a:endParaRPr lang="en-US" sz="2400" dirty="0"/>
          </a:p>
          <a:p>
            <a:pPr marL="457200" indent="-457200">
              <a:spcBef>
                <a:spcPts val="1500"/>
              </a:spcBef>
              <a:buFont typeface="+mj-lt"/>
              <a:buAutoNum type="arabicPeriod"/>
            </a:pPr>
            <a:r>
              <a:rPr lang="ka-GE" sz="2400" dirty="0" smtClean="0"/>
              <a:t>პაციენტები, რომელთაც აქვთ შემდეგი მდგომარეობა: სილიკოზი, დიალიზი, მკურნლობენ სიმსივნის საწინააღმდებო ნეკროზის ფაქტორის</a:t>
            </a:r>
            <a:r>
              <a:rPr lang="en-US" sz="2400" dirty="0" smtClean="0"/>
              <a:t> </a:t>
            </a:r>
            <a:r>
              <a:rPr lang="en-US" sz="2400" dirty="0"/>
              <a:t>(TNF) </a:t>
            </a:r>
            <a:r>
              <a:rPr lang="ka-GE" sz="2400" dirty="0" smtClean="0"/>
              <a:t>ინჰიბიტორით</a:t>
            </a:r>
            <a:r>
              <a:rPr lang="en-US" sz="2400" dirty="0" smtClean="0"/>
              <a:t>, </a:t>
            </a:r>
            <a:r>
              <a:rPr lang="ka-GE" sz="2400" dirty="0" smtClean="0"/>
              <a:t>და ემზადებიან ორგანოს ან ჰემატოლოგიური ტრანსპლანტაციისთვის</a:t>
            </a:r>
            <a:endParaRPr lang="en-US" sz="2400" dirty="0"/>
          </a:p>
          <a:p>
            <a:pPr marL="457200" indent="-457200">
              <a:spcBef>
                <a:spcPts val="1500"/>
              </a:spcBef>
              <a:buFont typeface="+mj-lt"/>
              <a:buAutoNum type="arabicPeriod"/>
            </a:pPr>
            <a:r>
              <a:rPr lang="ka-GE" sz="2400" dirty="0" smtClean="0"/>
              <a:t>ინტრავენური ნარკოტიკის მომხმარებლები</a:t>
            </a:r>
            <a:endParaRPr lang="en-US" sz="2400" dirty="0"/>
          </a:p>
          <a:p>
            <a:pPr marL="457200" indent="-457200">
              <a:spcBef>
                <a:spcPts val="1500"/>
              </a:spcBef>
              <a:buFont typeface="+mj-lt"/>
              <a:buAutoNum type="arabicPeriod"/>
            </a:pPr>
            <a:r>
              <a:rPr lang="ka-GE" sz="2400" dirty="0" smtClean="0"/>
              <a:t>სამედიცინო პერსონალი</a:t>
            </a:r>
            <a:r>
              <a:rPr lang="en-US" sz="2400" dirty="0" smtClean="0"/>
              <a:t> </a:t>
            </a:r>
            <a:endParaRPr lang="en-US" sz="2400" dirty="0"/>
          </a:p>
          <a:p>
            <a:pPr marL="457200" indent="-457200">
              <a:spcBef>
                <a:spcPts val="1500"/>
              </a:spcBef>
              <a:buFont typeface="+mj-lt"/>
              <a:buAutoNum type="arabicPeriod"/>
            </a:pPr>
            <a:r>
              <a:rPr lang="ka-GE" sz="2400" dirty="0" smtClean="0"/>
              <a:t>ტბ მაღალი ტვირთის მქონე ქვეყნიდან ჩამოსული იმიგრანტები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63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07" y="202557"/>
            <a:ext cx="11794602" cy="561373"/>
          </a:xfrm>
        </p:spPr>
        <p:txBody>
          <a:bodyPr>
            <a:normAutofit fontScale="90000"/>
          </a:bodyPr>
          <a:lstStyle/>
          <a:p>
            <a:r>
              <a:rPr lang="ka-GE" sz="2800" dirty="0" smtClean="0"/>
              <a:t>გლობალური ფონდის პროექტი მოიცავს შემდეგს(</a:t>
            </a:r>
            <a:r>
              <a:rPr lang="en-US" sz="2800" dirty="0" smtClean="0"/>
              <a:t>GEO-T-NCDC</a:t>
            </a:r>
            <a:r>
              <a:rPr lang="en-US" sz="2800" dirty="0"/>
              <a:t>, 2017-2019)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603" y="920188"/>
            <a:ext cx="11511022" cy="56947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a-GE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ტბ სკრინინგი</a:t>
            </a:r>
            <a:r>
              <a:rPr lang="en-US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</a:t>
            </a:r>
            <a:r>
              <a:rPr lang="ka-GE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შემთხვევების აქტიური მოძიება</a:t>
            </a:r>
            <a:r>
              <a:rPr lang="en-US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24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a-GE" sz="2400" dirty="0" smtClean="0"/>
              <a:t>ეროვნული კონსულტანტები, სკრინინგის გაიდლაინების შემუშავება</a:t>
            </a:r>
            <a:r>
              <a:rPr lang="en-US" sz="2400" dirty="0" smtClean="0"/>
              <a:t> </a:t>
            </a:r>
            <a:r>
              <a:rPr lang="en-US" sz="2400" dirty="0"/>
              <a:t>(Q2-Q4)</a:t>
            </a:r>
          </a:p>
          <a:p>
            <a:r>
              <a:rPr lang="ka-GE" sz="2400" dirty="0" smtClean="0"/>
              <a:t>მობილური საშუალებები შემთხვევების აქტიური გამოვლენისთვის </a:t>
            </a:r>
            <a:r>
              <a:rPr lang="en-US" sz="2400" dirty="0" smtClean="0"/>
              <a:t>(Q1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r>
              <a:rPr lang="ka-GE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ლტბი მართვა</a:t>
            </a:r>
            <a:r>
              <a:rPr lang="en-US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en-US" sz="24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a-GE" sz="2400" dirty="0" smtClean="0"/>
              <a:t>ეროვნული კონსულტანტები, ლტბი გაიდლაინების და პროტოკოლის შემუშვება </a:t>
            </a:r>
            <a:r>
              <a:rPr lang="en-US" sz="2400" dirty="0" smtClean="0"/>
              <a:t>(</a:t>
            </a:r>
            <a:r>
              <a:rPr lang="en-US" sz="2400" dirty="0"/>
              <a:t>Q2-Q4)</a:t>
            </a:r>
          </a:p>
          <a:p>
            <a:r>
              <a:rPr lang="ka-GE" sz="2400" dirty="0" smtClean="0"/>
              <a:t>ზოგადი პროფილის პროვაიდერთა ტრენინგი ლტბი დიაგნოსტიკასა და პრევენციულ მკურნალობაში (ცენტრალურ დონეზე</a:t>
            </a:r>
            <a:r>
              <a:rPr lang="en-US" sz="2400" dirty="0" smtClean="0"/>
              <a:t>) (Q4-Q6</a:t>
            </a:r>
            <a:r>
              <a:rPr lang="en-US" sz="2400" dirty="0"/>
              <a:t>)</a:t>
            </a:r>
          </a:p>
          <a:p>
            <a:r>
              <a:rPr lang="ka-GE" sz="2400" dirty="0"/>
              <a:t>ზოგადი პროფილის პროვაიდერთა ტრენინგი ლტბი დიაგნოსტიკასა და პრევენციულ მკურნალობაში </a:t>
            </a:r>
            <a:r>
              <a:rPr lang="ka-GE" sz="2400" dirty="0" smtClean="0"/>
              <a:t>(რეგიონულ/რაიონულ </a:t>
            </a:r>
            <a:r>
              <a:rPr lang="ka-GE" sz="2400" dirty="0"/>
              <a:t>დონეზე</a:t>
            </a:r>
            <a:r>
              <a:rPr lang="en-US" sz="2400" dirty="0"/>
              <a:t>) (Q7-Q10)</a:t>
            </a:r>
          </a:p>
          <a:p>
            <a:r>
              <a:rPr lang="ka-GE" sz="2400" dirty="0" smtClean="0"/>
              <a:t>ლტბი დიაგნოსტიკური ტესტები </a:t>
            </a:r>
            <a:r>
              <a:rPr lang="en-US" sz="2400" dirty="0" smtClean="0"/>
              <a:t>(IGRA</a:t>
            </a:r>
            <a:r>
              <a:rPr lang="en-US" sz="2400" dirty="0"/>
              <a:t>) (Q1-Q12)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71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643" y="410901"/>
            <a:ext cx="11447363" cy="561373"/>
          </a:xfrm>
        </p:spPr>
        <p:txBody>
          <a:bodyPr>
            <a:normAutofit/>
          </a:bodyPr>
          <a:lstStyle/>
          <a:p>
            <a:r>
              <a:rPr lang="ka-GE" dirty="0" smtClean="0"/>
              <a:t>განხორციელების გამოწვევები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457" y="1080092"/>
            <a:ext cx="11001737" cy="4867155"/>
          </a:xfrm>
        </p:spPr>
        <p:txBody>
          <a:bodyPr>
            <a:noAutofit/>
          </a:bodyPr>
          <a:lstStyle/>
          <a:p>
            <a:pPr>
              <a:spcBef>
                <a:spcPts val="2400"/>
              </a:spcBef>
            </a:pPr>
            <a:r>
              <a:rPr lang="ka-GE" sz="2800" dirty="0" smtClean="0"/>
              <a:t>პროგრამის მმართველობა, კერძო პროვაიდერთა ჩართვის ბერკეტები</a:t>
            </a:r>
            <a:endParaRPr lang="en-US" sz="2800" dirty="0"/>
          </a:p>
          <a:p>
            <a:pPr>
              <a:spcBef>
                <a:spcPts val="2400"/>
              </a:spcBef>
            </a:pPr>
            <a:r>
              <a:rPr lang="ka-GE" sz="2800" dirty="0" smtClean="0"/>
              <a:t>რეგულაციები, გაიდლაინები და პროტოკოლები</a:t>
            </a:r>
            <a:endParaRPr lang="en-US" sz="2800" dirty="0"/>
          </a:p>
          <a:p>
            <a:pPr>
              <a:spcBef>
                <a:spcPts val="2400"/>
              </a:spcBef>
            </a:pPr>
            <a:r>
              <a:rPr lang="ka-GE" sz="2800" dirty="0" smtClean="0"/>
              <a:t>დაფინანსების და პროვაიდერთა ანაზღაურების მექანიზმები; პროვაიდერი ორგანიზაციების მოტივირება </a:t>
            </a:r>
            <a:r>
              <a:rPr lang="en-US" sz="2800" dirty="0" smtClean="0"/>
              <a:t>(?)</a:t>
            </a:r>
            <a:endParaRPr lang="en-US" sz="2800" dirty="0"/>
          </a:p>
          <a:p>
            <a:pPr>
              <a:spcBef>
                <a:spcPts val="2400"/>
              </a:spcBef>
            </a:pPr>
            <a:r>
              <a:rPr lang="ka-GE" sz="2800" dirty="0" smtClean="0"/>
              <a:t>პერსონალი </a:t>
            </a:r>
            <a:r>
              <a:rPr lang="en-US" sz="2800" dirty="0" smtClean="0"/>
              <a:t>(</a:t>
            </a:r>
            <a:r>
              <a:rPr lang="ka-GE" sz="2800" dirty="0" smtClean="0"/>
              <a:t>ზოგადი პროფილის სერვისის პროვაიდერები</a:t>
            </a:r>
            <a:r>
              <a:rPr lang="en-US" sz="2800" dirty="0" smtClean="0"/>
              <a:t>): </a:t>
            </a:r>
            <a:r>
              <a:rPr lang="ka-GE" sz="2800" dirty="0" smtClean="0"/>
              <a:t>შესაძლებლობები</a:t>
            </a:r>
            <a:r>
              <a:rPr lang="en-US" sz="2800" dirty="0" smtClean="0"/>
              <a:t>, </a:t>
            </a:r>
            <a:r>
              <a:rPr lang="ka-GE" sz="2800" dirty="0" smtClean="0"/>
              <a:t>მოტივაცია</a:t>
            </a:r>
            <a:endParaRPr lang="en-US" sz="2800" dirty="0"/>
          </a:p>
          <a:p>
            <a:pPr>
              <a:spcBef>
                <a:spcPts val="2400"/>
              </a:spcBef>
            </a:pPr>
            <a:r>
              <a:rPr lang="ka-GE" sz="2800" dirty="0" smtClean="0"/>
              <a:t>საიფორმაციო სისტემა</a:t>
            </a:r>
            <a:endParaRPr lang="en-US" sz="2800" dirty="0"/>
          </a:p>
          <a:p>
            <a:pPr>
              <a:spcBef>
                <a:spcPts val="2400"/>
              </a:spcBef>
            </a:pPr>
            <a:r>
              <a:rPr lang="ka-GE" sz="2800" dirty="0" smtClean="0"/>
              <a:t>ხარისხის უზრუნველყოფა</a:t>
            </a:r>
            <a:endParaRPr lang="en-US" sz="2800" dirty="0"/>
          </a:p>
          <a:p>
            <a:pPr>
              <a:spcBef>
                <a:spcPts val="2400"/>
              </a:spcBef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24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3" y="142383"/>
            <a:ext cx="11478986" cy="702568"/>
          </a:xfrm>
        </p:spPr>
        <p:txBody>
          <a:bodyPr>
            <a:normAutofit fontScale="90000"/>
          </a:bodyPr>
          <a:lstStyle/>
          <a:p>
            <a:r>
              <a:rPr lang="ka-GE" dirty="0" smtClean="0"/>
              <a:t>ტბ სკრინინგის და ლტბი მართვის თანამედროვე რეკომენდაციები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627" y="1105382"/>
            <a:ext cx="4562355" cy="5631084"/>
          </a:xfrm>
        </p:spPr>
        <p:txBody>
          <a:bodyPr>
            <a:noAutofit/>
          </a:bodyPr>
          <a:lstStyle/>
          <a:p>
            <a:r>
              <a:rPr lang="ka-GE" dirty="0" smtClean="0"/>
              <a:t>ტუბერკულოზის გლობალური სტრატეგია გულისხმობს ტბ შემთხვევების ადრეულ გამოვლენას, რეზისტენტული ფორმების დადგენასა და დადასტურებას, დიაგნოსტიკის ახალი მეთოდების დანერგვას და რისკ ჯგუფებში </a:t>
            </a:r>
            <a:r>
              <a:rPr lang="ka-GE" dirty="0"/>
              <a:t>ტბ </a:t>
            </a:r>
            <a:r>
              <a:rPr lang="ka-GE" dirty="0" smtClean="0"/>
              <a:t>სისტემატურ სკრინინგს. განსაკუთრებული ყურადღება უნდა მიექცეს აივ-ასოცირებული ტბ სკრინინგს.</a:t>
            </a:r>
            <a:endParaRPr lang="en-US" dirty="0"/>
          </a:p>
          <a:p>
            <a:r>
              <a:rPr lang="ka-GE" dirty="0" smtClean="0"/>
              <a:t>ყურადღება უნდა გამახვილდეს ტბ ეროვნული პასუხის ისეთ კომპონენტებზე, როგორიცაა აივ- ასოცირებული ტბ მართვა, ტბ პრევენციული მკურნალობა და თანმხლები დაავადებების მართვა.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476" y="1206661"/>
            <a:ext cx="3435680" cy="5252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3651" y="1206661"/>
            <a:ext cx="3347151" cy="525201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59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07" y="202557"/>
            <a:ext cx="11794602" cy="561373"/>
          </a:xfrm>
        </p:spPr>
        <p:txBody>
          <a:bodyPr>
            <a:noAutofit/>
          </a:bodyPr>
          <a:lstStyle/>
          <a:p>
            <a:r>
              <a:rPr lang="ka-GE" sz="2400" dirty="0" smtClean="0"/>
              <a:t>საქართველოს ტუყბერკულოზის კონტროლის ეროვნული სტრატეგიული გეგმა </a:t>
            </a:r>
            <a:r>
              <a:rPr lang="en-US" sz="2400" dirty="0" smtClean="0"/>
              <a:t>2016-2020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603" y="920188"/>
            <a:ext cx="11511022" cy="56947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a-GE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გამოწვევები და ხარვეზები</a:t>
            </a:r>
            <a:r>
              <a:rPr lang="en-US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a-GE" dirty="0" smtClean="0"/>
              <a:t>ტბ შემთხვევების გამოვლენის ეფექტურობა გაუმჯობესებას მოითხოვს</a:t>
            </a:r>
            <a:endParaRPr lang="en-US" dirty="0"/>
          </a:p>
          <a:p>
            <a:r>
              <a:rPr lang="ka-GE" dirty="0" smtClean="0"/>
              <a:t>კონტაქტების გამოკვლევა არასაკმარისად ხდება </a:t>
            </a:r>
            <a:endParaRPr lang="en-US" dirty="0"/>
          </a:p>
          <a:p>
            <a:r>
              <a:rPr lang="ka-GE" dirty="0" smtClean="0"/>
              <a:t>აივ ინფიცირებულთა სისტემატური სკრინინგი ტბ-ზე უნდა გაძლიერდეს</a:t>
            </a:r>
          </a:p>
          <a:p>
            <a:r>
              <a:rPr lang="ka-GE" dirty="0" smtClean="0"/>
              <a:t>ლტბი პრევენციული მკურნალობა რისკ ჯგუფებში უნდა გაიზარდოს, განსაკუთრებით ბავშვებში, რომლებიც არის ტბ დაავადებულთა კონტაქტები და აივ-ინფიცირებულთა შორის 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ka-GE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მოსალოდნელი შედეგები</a:t>
            </a:r>
            <a:r>
              <a:rPr lang="en-US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a-GE" dirty="0" smtClean="0"/>
              <a:t>სათანადო სერვისების დანერგვა, რაც უზრუნველყოფს კონტაქტების გამოკვლევას და სკრინინგს/დიაგნოსტიკას (რენტგენოგრაფიის ჩათვლით) კონკრეტულ ჯგუფებში (ბავშვები, პატიმრები, აივ-ინფიცირებულები).</a:t>
            </a:r>
          </a:p>
          <a:p>
            <a:r>
              <a:rPr lang="ka-GE" dirty="0" smtClean="0"/>
              <a:t>ლტბი ტესტირება და პრევენციული მკურნალობა საჭიროების შესაბამისად ჩაუტარდება განსაზღვრული რისკ-ჯგუფების ყველა წარმომადგენელს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26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07" y="202557"/>
            <a:ext cx="11794602" cy="775504"/>
          </a:xfrm>
        </p:spPr>
        <p:txBody>
          <a:bodyPr>
            <a:noAutofit/>
          </a:bodyPr>
          <a:lstStyle/>
          <a:p>
            <a:r>
              <a:rPr lang="ka-GE" sz="2400" dirty="0" smtClean="0"/>
              <a:t>სავარაუდო ტბ შემთხვევების რაოდენობა 1 ტბ დაავადებულზე </a:t>
            </a:r>
            <a:r>
              <a:rPr lang="en-US" sz="2400" dirty="0" smtClean="0"/>
              <a:t>(</a:t>
            </a:r>
            <a:r>
              <a:rPr lang="ka-GE" sz="2400" dirty="0" smtClean="0"/>
              <a:t>ყველა შემთხვევა</a:t>
            </a:r>
            <a:r>
              <a:rPr lang="en-US" sz="2400" dirty="0" smtClean="0"/>
              <a:t>)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ka-GE" sz="2400" dirty="0" smtClean="0"/>
              <a:t>საქართველოში</a:t>
            </a:r>
            <a:r>
              <a:rPr lang="en-US" sz="2400" dirty="0" smtClean="0"/>
              <a:t>, </a:t>
            </a:r>
            <a:r>
              <a:rPr lang="en-US" sz="2400" dirty="0"/>
              <a:t>2011-2015 </a:t>
            </a:r>
            <a:r>
              <a:rPr lang="en-US" sz="2400" dirty="0" smtClean="0"/>
              <a:t>(</a:t>
            </a:r>
            <a:r>
              <a:rPr lang="ka-GE" sz="2400" dirty="0" smtClean="0"/>
              <a:t>სამოქალაქო სექტორი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4BAF3D0D-DDAF-40DF-B34B-02902D679F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7108312"/>
              </p:ext>
            </p:extLst>
          </p:nvPr>
        </p:nvGraphicFramePr>
        <p:xfrm>
          <a:off x="1357131" y="1197980"/>
          <a:ext cx="9045615" cy="5457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92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07" y="202557"/>
            <a:ext cx="11794602" cy="775504"/>
          </a:xfrm>
        </p:spPr>
        <p:txBody>
          <a:bodyPr>
            <a:noAutofit/>
          </a:bodyPr>
          <a:lstStyle/>
          <a:p>
            <a:r>
              <a:rPr lang="ka-GE" sz="2400" dirty="0" smtClean="0"/>
              <a:t>გამოკვლეული კონტაქტების რაოდენობა </a:t>
            </a:r>
            <a:r>
              <a:rPr lang="en-US" sz="2400" dirty="0" smtClean="0"/>
              <a:t>1 </a:t>
            </a:r>
            <a:r>
              <a:rPr lang="ka-GE" sz="2400" dirty="0" smtClean="0"/>
              <a:t>ტბ პაციენტზე </a:t>
            </a:r>
            <a:r>
              <a:rPr lang="en-US" sz="2400" dirty="0" smtClean="0"/>
              <a:t>(</a:t>
            </a:r>
            <a:r>
              <a:rPr lang="ka-GE" sz="2400" dirty="0" smtClean="0"/>
              <a:t>ყველა შემთხვევა</a:t>
            </a:r>
            <a:r>
              <a:rPr lang="en-US" sz="2400" dirty="0" smtClean="0"/>
              <a:t>) </a:t>
            </a:r>
            <a:r>
              <a:rPr lang="ka-GE" sz="2400" dirty="0" smtClean="0"/>
              <a:t>საქართველოში, </a:t>
            </a:r>
            <a:r>
              <a:rPr lang="en-US" sz="2400" dirty="0" smtClean="0"/>
              <a:t>2011-2015 (</a:t>
            </a:r>
            <a:r>
              <a:rPr lang="ka-GE" sz="2400" dirty="0" smtClean="0"/>
              <a:t>სამოქალაქო სექტორი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DF567A48-D06E-4596-B1DD-93B7B95182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0077108"/>
              </p:ext>
            </p:extLst>
          </p:nvPr>
        </p:nvGraphicFramePr>
        <p:xfrm>
          <a:off x="1539433" y="1093808"/>
          <a:ext cx="9242386" cy="5463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50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07" y="202557"/>
            <a:ext cx="11794602" cy="584521"/>
          </a:xfrm>
        </p:spPr>
        <p:txBody>
          <a:bodyPr>
            <a:noAutofit/>
          </a:bodyPr>
          <a:lstStyle/>
          <a:p>
            <a:r>
              <a:rPr lang="ka-GE" sz="2400" dirty="0" smtClean="0"/>
              <a:t>რეგიონების „რანჟირება“ ტბ გამოვლენის გაუმჯობესების საჭიროების მიხედვით</a:t>
            </a:r>
            <a:r>
              <a:rPr lang="en-US" sz="2400" dirty="0" smtClean="0"/>
              <a:t>, </a:t>
            </a:r>
            <a:r>
              <a:rPr lang="en-US" sz="2400" dirty="0"/>
              <a:t>2015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B6213F96-8A28-4768-B9AA-E5EF8835BB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3049217"/>
              </p:ext>
            </p:extLst>
          </p:nvPr>
        </p:nvGraphicFramePr>
        <p:xfrm>
          <a:off x="567160" y="949125"/>
          <a:ext cx="11007524" cy="4834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46751" y="5945472"/>
            <a:ext cx="75007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u="sng" dirty="0" smtClean="0"/>
              <a:t>შენიშვნა</a:t>
            </a:r>
            <a:r>
              <a:rPr lang="en-US" dirty="0" smtClean="0"/>
              <a:t>: 1</a:t>
            </a:r>
            <a:r>
              <a:rPr lang="en-US" dirty="0"/>
              <a:t>. </a:t>
            </a:r>
            <a:r>
              <a:rPr lang="ka-GE" dirty="0" smtClean="0"/>
              <a:t>თბილისის გარდა</a:t>
            </a:r>
            <a:endParaRPr lang="en-US" dirty="0"/>
          </a:p>
          <a:p>
            <a:r>
              <a:rPr lang="en-US" dirty="0"/>
              <a:t>	2. </a:t>
            </a:r>
            <a:r>
              <a:rPr lang="ka-GE" dirty="0" smtClean="0"/>
              <a:t>რაც უფრო მაღალია ქულა, მით უფრო უარესია გამოვლენა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38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07" y="57875"/>
            <a:ext cx="11794602" cy="370389"/>
          </a:xfrm>
        </p:spPr>
        <p:txBody>
          <a:bodyPr>
            <a:noAutofit/>
          </a:bodyPr>
          <a:lstStyle/>
          <a:p>
            <a:r>
              <a:rPr lang="ka-GE" sz="2000" dirty="0" smtClean="0"/>
              <a:t>რაიონების „რანჟირება</a:t>
            </a:r>
            <a:r>
              <a:rPr lang="ka-GE" sz="2000" dirty="0"/>
              <a:t>“ ტბ გამოვლენის გაუმჯობესების საჭიროების მიხედვით</a:t>
            </a:r>
            <a:r>
              <a:rPr lang="en-US" sz="2000" dirty="0"/>
              <a:t>, 2015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559478" y="4186120"/>
            <a:ext cx="34608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u="sng" dirty="0" smtClean="0"/>
              <a:t>შენიშვნა</a:t>
            </a:r>
            <a:r>
              <a:rPr lang="en-US" dirty="0" smtClean="0"/>
              <a:t>: </a:t>
            </a:r>
            <a:endParaRPr lang="en-US" dirty="0"/>
          </a:p>
          <a:p>
            <a:endParaRPr lang="en-US" dirty="0"/>
          </a:p>
          <a:p>
            <a:r>
              <a:rPr lang="en-US" dirty="0"/>
              <a:t>1. </a:t>
            </a:r>
            <a:r>
              <a:rPr lang="ka-GE" dirty="0" smtClean="0"/>
              <a:t>არ მოიცავს თბილისს და რაიონებს, სადაც მოსახლეობა</a:t>
            </a:r>
            <a:r>
              <a:rPr lang="en-US" dirty="0" smtClean="0"/>
              <a:t> </a:t>
            </a:r>
            <a:r>
              <a:rPr lang="en-US" dirty="0"/>
              <a:t>&lt; 20,000</a:t>
            </a:r>
          </a:p>
          <a:p>
            <a:endParaRPr lang="en-US" dirty="0"/>
          </a:p>
          <a:p>
            <a:r>
              <a:rPr lang="en-US" dirty="0"/>
              <a:t>2. </a:t>
            </a:r>
            <a:r>
              <a:rPr lang="ka-GE" dirty="0"/>
              <a:t>რაც უფრო </a:t>
            </a:r>
            <a:r>
              <a:rPr lang="ka-GE" dirty="0" smtClean="0"/>
              <a:t>მაღალია ქულა, </a:t>
            </a:r>
            <a:r>
              <a:rPr lang="ka-GE" dirty="0"/>
              <a:t>მით უფრო უარესია გამოვლენა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08BBE76E-CE34-4C58-AE27-0AC8D9FD80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9725837"/>
              </p:ext>
            </p:extLst>
          </p:nvPr>
        </p:nvGraphicFramePr>
        <p:xfrm>
          <a:off x="710878" y="468775"/>
          <a:ext cx="10944828" cy="6302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48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344" y="399328"/>
            <a:ext cx="11794602" cy="792866"/>
          </a:xfrm>
        </p:spPr>
        <p:txBody>
          <a:bodyPr>
            <a:noAutofit/>
          </a:bodyPr>
          <a:lstStyle/>
          <a:p>
            <a:r>
              <a:rPr lang="en-US" sz="2800" dirty="0"/>
              <a:t>SI 1.3. </a:t>
            </a:r>
            <a:r>
              <a:rPr lang="ka-GE" sz="2800" dirty="0" smtClean="0"/>
              <a:t>კონტაქტების გამოკვლევა, სკრინინგი და შემთხვევათა აქტიური მოძიება რისკ-ჯგუფებში, აივ ინფიცირებულთა ჩათვლით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860" y="1379989"/>
            <a:ext cx="11169569" cy="4762982"/>
          </a:xfrm>
        </p:spPr>
        <p:txBody>
          <a:bodyPr>
            <a:no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ka-GE" sz="26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ეროვნული სტრატეგიული გეგმა (ესგ)</a:t>
            </a:r>
            <a:r>
              <a:rPr lang="en-US" sz="26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ka-GE" sz="26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სისტემატურ სკრინინგს აქტრიური ტბ გამოსავლენად საქართველოში ექვემდებარება 5 ჯგუფი</a:t>
            </a:r>
            <a:r>
              <a:rPr lang="en-US" sz="26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26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ka-GE" sz="2600" dirty="0" smtClean="0"/>
              <a:t>აქტიური ტბ დაავადებულთა ოჯახის წევრები და სხვა ახლო კონტაქტები </a:t>
            </a:r>
            <a:endParaRPr lang="en-US" sz="2600" dirty="0"/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ka-GE" sz="2600" dirty="0" smtClean="0"/>
              <a:t>აივ ინფიცირებულები</a:t>
            </a:r>
            <a:endParaRPr lang="en-US" sz="2600" dirty="0"/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ka-GE" sz="2600" dirty="0" smtClean="0"/>
              <a:t>სასჯელაღსრულების სისტემაში მყოფი პირები</a:t>
            </a:r>
            <a:endParaRPr lang="en-US" sz="2600" dirty="0"/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ka-GE" sz="2600" dirty="0" smtClean="0"/>
              <a:t>გარკვეული სამედიცინო მდგომარეობის მქონე პირები, რომლებიც მიმართავენ სამედიცინო დაწესებულებას სხვა მიზეზებით </a:t>
            </a:r>
            <a:endParaRPr lang="en-US" sz="2600" dirty="0"/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ka-GE" sz="2600" dirty="0" smtClean="0"/>
              <a:t>სხვა სუბპოპულაციები, სადაც სავარაუდოდ დაუდგენელი ტბ ხშირია და/ან სამედიცინო სამსახურებთან ხელმისაწვდომობა - შეზღუდული </a:t>
            </a:r>
            <a:endParaRPr lang="en-US" sz="2600" dirty="0"/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61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132" y="393541"/>
            <a:ext cx="11794602" cy="549796"/>
          </a:xfrm>
        </p:spPr>
        <p:txBody>
          <a:bodyPr>
            <a:noAutofit/>
          </a:bodyPr>
          <a:lstStyle/>
          <a:p>
            <a:r>
              <a:rPr lang="ka-GE" sz="2800" dirty="0" smtClean="0"/>
              <a:t>სამედიცინო მდგომარეობები, რომელთა დროსაც მიზანშეწონილია აქტიური ტბ სკრინინგი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029" y="1342663"/>
            <a:ext cx="5486399" cy="4971327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ka-GE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ძირითადი</a:t>
            </a:r>
            <a:r>
              <a:rPr lang="en-US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1200"/>
              </a:spcBef>
            </a:pPr>
            <a:r>
              <a:rPr lang="ka-GE" dirty="0" smtClean="0"/>
              <a:t>წონის დეფიციტი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ka-GE" dirty="0" smtClean="0"/>
              <a:t>შაქრიანი დიაბეტი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ka-GE" dirty="0" smtClean="0"/>
              <a:t>თირკმლის ქრ. უკმარისობა და ჰემოდიალიზი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ka-GE" dirty="0" smtClean="0"/>
              <a:t>ორსულობა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ka-GE" dirty="0" smtClean="0"/>
              <a:t>ალკოჰოლზე დამოკიდებულება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ka-GE" dirty="0" smtClean="0"/>
              <a:t>ინტრავენური ნარკოტიკების გამოყენება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ka-GE" dirty="0" smtClean="0"/>
              <a:t>თამბაქოს მოხმარება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ka-GE" dirty="0" smtClean="0"/>
              <a:t>ხანდაზმული ასაკი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ka-GE" dirty="0" smtClean="0"/>
              <a:t>წარსულში ნამკურნალები ტბ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481824" y="1342663"/>
            <a:ext cx="5185457" cy="48092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 pitchFamily="34" charset="0"/>
              <a:buNone/>
            </a:pPr>
            <a:r>
              <a:rPr lang="ka-GE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დამატებითი</a:t>
            </a:r>
            <a:r>
              <a:rPr lang="en-US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24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1200"/>
              </a:spcBef>
            </a:pPr>
            <a:r>
              <a:rPr lang="ka-GE" sz="2400" dirty="0" smtClean="0"/>
              <a:t>გასტრექტომია</a:t>
            </a:r>
            <a:endParaRPr lang="en-US" sz="2400" dirty="0"/>
          </a:p>
          <a:p>
            <a:pPr>
              <a:spcBef>
                <a:spcPts val="1200"/>
              </a:spcBef>
            </a:pPr>
            <a:r>
              <a:rPr lang="ka-GE" sz="2400" dirty="0" smtClean="0"/>
              <a:t>ავთვისებიანი სიმსივნეები</a:t>
            </a:r>
            <a:endParaRPr lang="en-US" sz="2400" dirty="0"/>
          </a:p>
          <a:p>
            <a:pPr>
              <a:spcBef>
                <a:spcPts val="1200"/>
              </a:spcBef>
            </a:pPr>
            <a:r>
              <a:rPr lang="ka-GE" sz="2400" dirty="0" smtClean="0"/>
              <a:t>იმუნოსუპრესიული მდგომარეობები</a:t>
            </a:r>
            <a:endParaRPr lang="en-US" sz="2400" dirty="0"/>
          </a:p>
          <a:p>
            <a:pPr>
              <a:spcBef>
                <a:spcPts val="1200"/>
              </a:spcBef>
            </a:pPr>
            <a:r>
              <a:rPr lang="ka-GE" sz="2400" dirty="0" smtClean="0"/>
              <a:t>ორგანოს ტრანსპლანტაცია</a:t>
            </a:r>
            <a:endParaRPr lang="en-US" sz="2400" dirty="0"/>
          </a:p>
          <a:p>
            <a:pPr>
              <a:spcBef>
                <a:spcPts val="1200"/>
              </a:spcBef>
            </a:pPr>
            <a:r>
              <a:rPr lang="ka-GE" sz="2400" dirty="0" smtClean="0"/>
              <a:t>სხვა მდგომარეობები, რაც მოითხოვს იმუნომოდულაციურ მკურნალობას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05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rushed Metal 16x9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reen brushed metal presentation (widescreen).potx" id="{DA9951C7-4320-4495-9FC1-E63CCA4172C0}" vid="{B4FD8286-12BA-4ECE-B80E-03C93BD82B08}"/>
    </a:ext>
  </a:extLst>
</a:theme>
</file>

<file path=ppt/theme/theme2.xml><?xml version="1.0" encoding="utf-8"?>
<a:theme xmlns:a="http://schemas.openxmlformats.org/drawingml/2006/main" name="Office Them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A16170-AED4-43FB-90C7-1F1653EBFACC}">
  <ds:schemaRefs>
    <ds:schemaRef ds:uri="http://purl.org/dc/terms/"/>
    <ds:schemaRef ds:uri="http://www.w3.org/XML/1998/namespace"/>
    <ds:schemaRef ds:uri="http://schemas.microsoft.com/office/2006/documentManagement/types"/>
    <ds:schemaRef ds:uri="http://purl.org/dc/dcmitype/"/>
    <ds:schemaRef ds:uri="a4f35948-e619-41b3-aa29-22878b09cfd2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40262f94-9f35-4ac3-9a90-690165a166b7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1C05A15-2C36-4B2C-9ED7-7313D59409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61EA76-1630-4788-A629-8FDAFC9205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Green brushed metal presentation (widescreen)</Template>
  <TotalTime>392</TotalTime>
  <Words>581</Words>
  <Application>Microsoft Office PowerPoint</Application>
  <PresentationFormat>Custom</PresentationFormat>
  <Paragraphs>89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Brushed Metal 16x9</vt:lpstr>
      <vt:lpstr>საქართველო   აქტიური ტუბერკულოზის სკრინინგი და ლატენტური ტუბერკულოზური ინფექციის (ლტბი) მართვა  </vt:lpstr>
      <vt:lpstr>ტბ სკრინინგის და ლტბი მართვის თანამედროვე რეკომენდაციები</vt:lpstr>
      <vt:lpstr>საქართველოს ტუყბერკულოზის კონტროლის ეროვნული სტრატეგიული გეგმა 2016-2020</vt:lpstr>
      <vt:lpstr>სავარაუდო ტბ შემთხვევების რაოდენობა 1 ტბ დაავადებულზე (ყველა შემთხვევა)  საქართველოში, 2011-2015 (სამოქალაქო სექტორი)</vt:lpstr>
      <vt:lpstr>გამოკვლეული კონტაქტების რაოდენობა 1 ტბ პაციენტზე (ყველა შემთხვევა) საქართველოში, 2011-2015 (სამოქალაქო სექტორი)</vt:lpstr>
      <vt:lpstr>რეგიონების „რანჟირება“ ტბ გამოვლენის გაუმჯობესების საჭიროების მიხედვით, 2015</vt:lpstr>
      <vt:lpstr>რაიონების „რანჟირება“ ტბ გამოვლენის გაუმჯობესების საჭიროების მიხედვით, 2015</vt:lpstr>
      <vt:lpstr>SI 1.3. კონტაქტების გამოკვლევა, სკრინინგი და შემთხვევათა აქტიური მოძიება რისკ-ჯგუფებში, აივ ინფიცირებულთა ჩათვლით </vt:lpstr>
      <vt:lpstr>სამედიცინო მდგომარეობები, რომელთა დროსაც მიზანშეწონილია აქტიური ტბ სკრინინგი</vt:lpstr>
      <vt:lpstr>SI 2.5. ტბ პრევენციული მკურნალობა და ვაქცინაცია</vt:lpstr>
      <vt:lpstr>გლობალური ფონდის პროექტი მოიცავს შემდეგს(GEO-T-NCDC, 2017-2019)</vt:lpstr>
      <vt:lpstr>განხორციელების გამოწვევები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Georgia   Improving the TB care delivery model</dc:title>
  <dc:creator>Andrei Mosneaga</dc:creator>
  <cp:lastModifiedBy>Natia Nogaideli</cp:lastModifiedBy>
  <cp:revision>32</cp:revision>
  <dcterms:created xsi:type="dcterms:W3CDTF">2017-05-22T11:44:27Z</dcterms:created>
  <dcterms:modified xsi:type="dcterms:W3CDTF">2019-02-20T14:56:41Z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